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6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>
        <p:scale>
          <a:sx n="81" d="100"/>
          <a:sy n="81" d="100"/>
        </p:scale>
        <p:origin x="-1158" y="-180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8" d="100"/>
          <a:sy n="88" d="100"/>
        </p:scale>
        <p:origin x="-3870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0A9E39-4B5A-4212-A790-88F1469B5652}" type="datetimeFigureOut">
              <a:rPr lang="ko-KR" altLang="en-US" smtClean="0"/>
              <a:t>2026-01-05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2241550" y="685800"/>
            <a:ext cx="23749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9E99600-B07C-422F-8FD6-D489A7B8E14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48285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  <a:prstGeom prst="rect">
            <a:avLst/>
          </a:prstGeom>
        </p:spPr>
        <p:txBody>
          <a:bodyPr anchor="b"/>
          <a:lstStyle>
            <a:lvl1pPr algn="ctr"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ko-KR" altLang="en-US"/>
              <a:t>클릭하여 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2026-01-05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141338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2026-01-05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58527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  <a:prstGeom prst="rect">
            <a:avLst/>
          </a:prstGeo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2026-01-05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38381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2026-01-05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063349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  <a:prstGeom prst="rect">
            <a:avLst/>
          </a:prstGeom>
        </p:spPr>
        <p:txBody>
          <a:bodyPr anchor="b"/>
          <a:lstStyle>
            <a:lvl1pPr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2026-01-05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698322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2026-01-05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987147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2026-01-05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044601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2026-01-05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343148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2026-01-05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487573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2026-01-05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623423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2026-01-05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224291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그림 7">
            <a:extLst>
              <a:ext uri="{FF2B5EF4-FFF2-40B4-BE49-F238E27FC236}">
                <a16:creationId xmlns:a16="http://schemas.microsoft.com/office/drawing/2014/main" xmlns="" id="{6150AD69-293F-421E-A7D2-D0C8BF01E0DC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9906000"/>
          </a:xfrm>
          <a:prstGeom prst="rect">
            <a:avLst/>
          </a:prstGeom>
        </p:spPr>
      </p:pic>
      <p:pic>
        <p:nvPicPr>
          <p:cNvPr id="10" name="그림 9">
            <a:extLst>
              <a:ext uri="{FF2B5EF4-FFF2-40B4-BE49-F238E27FC236}">
                <a16:creationId xmlns:a16="http://schemas.microsoft.com/office/drawing/2014/main" xmlns="" id="{2AAD6DBC-BB7B-BC4B-EEC4-6DD2C2795DFD}"/>
              </a:ext>
            </a:extLst>
          </p:cNvPr>
          <p:cNvPicPr>
            <a:picLocks noChangeAspect="1"/>
          </p:cNvPicPr>
          <p:nvPr userDrawn="1"/>
        </p:nvPicPr>
        <p:blipFill>
          <a:blip r:embed="rId14" cstate="print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8810" y="6789674"/>
            <a:ext cx="3040381" cy="1206500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325C3B6D-ECC7-7214-97C4-219C7645C628}"/>
              </a:ext>
            </a:extLst>
          </p:cNvPr>
          <p:cNvSpPr txBox="1"/>
          <p:nvPr userDrawn="1"/>
        </p:nvSpPr>
        <p:spPr>
          <a:xfrm>
            <a:off x="422313" y="5725614"/>
            <a:ext cx="1673728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spAutoFit/>
          </a:bodyPr>
          <a:lstStyle/>
          <a:p>
            <a:r>
              <a:rPr lang="en-US" altLang="ko-KR" sz="1800" b="1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SPECIFICATION</a:t>
            </a:r>
            <a:endParaRPr lang="ko-KR" altLang="en-US" sz="1800" b="1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16" name="직선 연결선 15">
            <a:extLst>
              <a:ext uri="{FF2B5EF4-FFF2-40B4-BE49-F238E27FC236}">
                <a16:creationId xmlns:a16="http://schemas.microsoft.com/office/drawing/2014/main" xmlns="" id="{FE28157D-B39B-53FC-CF4B-BEDBD7410AD5}"/>
              </a:ext>
            </a:extLst>
          </p:cNvPr>
          <p:cNvCxnSpPr>
            <a:cxnSpLocks/>
          </p:cNvCxnSpPr>
          <p:nvPr userDrawn="1"/>
        </p:nvCxnSpPr>
        <p:spPr>
          <a:xfrm>
            <a:off x="2220686" y="5864113"/>
            <a:ext cx="4637314" cy="0"/>
          </a:xfrm>
          <a:prstGeom prst="line">
            <a:avLst/>
          </a:prstGeom>
          <a:ln w="1270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TextBox 20">
            <a:extLst>
              <a:ext uri="{FF2B5EF4-FFF2-40B4-BE49-F238E27FC236}">
                <a16:creationId xmlns:a16="http://schemas.microsoft.com/office/drawing/2014/main" xmlns="" id="{5F3FC5D9-2771-FE2F-76FB-92559D95D5EC}"/>
              </a:ext>
            </a:extLst>
          </p:cNvPr>
          <p:cNvSpPr txBox="1"/>
          <p:nvPr userDrawn="1"/>
        </p:nvSpPr>
        <p:spPr>
          <a:xfrm>
            <a:off x="102267" y="9668292"/>
            <a:ext cx="5584862" cy="153888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spAutoFit/>
          </a:bodyPr>
          <a:lstStyle/>
          <a:p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서울시 송파구 양재대로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932 </a:t>
            </a:r>
            <a:r>
              <a:rPr lang="ko-KR" altLang="en-US" sz="1000" b="0" spc="-50" baseline="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가락몰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ko-KR" altLang="en-US" sz="1000" b="0" spc="-50" baseline="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업무동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11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층 동관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(05699) 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  전화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: 02-410-9675   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팩스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: 02-410-9600</a:t>
            </a:r>
            <a:endParaRPr lang="ko-KR" altLang="en-US" sz="1000" b="0" spc="-50" baseline="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325C3B6D-ECC7-7214-97C4-219C7645C628}"/>
              </a:ext>
            </a:extLst>
          </p:cNvPr>
          <p:cNvSpPr txBox="1"/>
          <p:nvPr userDrawn="1"/>
        </p:nvSpPr>
        <p:spPr>
          <a:xfrm>
            <a:off x="422314" y="3416184"/>
            <a:ext cx="100508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spAutoFit/>
          </a:bodyPr>
          <a:lstStyle/>
          <a:p>
            <a:r>
              <a:rPr lang="ko-KR" altLang="en-US" sz="1800" b="1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제품 특징</a:t>
            </a:r>
            <a:endParaRPr lang="ko-KR" altLang="en-US" sz="1800" b="1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9" name="직선 연결선 8">
            <a:extLst>
              <a:ext uri="{FF2B5EF4-FFF2-40B4-BE49-F238E27FC236}">
                <a16:creationId xmlns:a16="http://schemas.microsoft.com/office/drawing/2014/main" xmlns="" id="{FE28157D-B39B-53FC-CF4B-BEDBD7410AD5}"/>
              </a:ext>
            </a:extLst>
          </p:cNvPr>
          <p:cNvCxnSpPr>
            <a:cxnSpLocks/>
          </p:cNvCxnSpPr>
          <p:nvPr userDrawn="1"/>
        </p:nvCxnSpPr>
        <p:spPr>
          <a:xfrm>
            <a:off x="1547446" y="3554683"/>
            <a:ext cx="5310555" cy="0"/>
          </a:xfrm>
          <a:prstGeom prst="line">
            <a:avLst/>
          </a:prstGeom>
          <a:ln w="1270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490360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l" defTabSz="685800" rtl="0" eaLnBrk="1" latinLnBrk="1" hangingPunct="1">
        <a:lnSpc>
          <a:spcPct val="90000"/>
        </a:lnSpc>
        <a:spcBef>
          <a:spcPct val="0"/>
        </a:spcBef>
        <a:buNone/>
        <a:defRPr sz="33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1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D7A93513-0E35-1299-BF5B-DE4831156939}"/>
              </a:ext>
            </a:extLst>
          </p:cNvPr>
          <p:cNvSpPr txBox="1"/>
          <p:nvPr/>
        </p:nvSpPr>
        <p:spPr>
          <a:xfrm>
            <a:off x="596900" y="304800"/>
            <a:ext cx="1643079" cy="43088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ko-KR" sz="2800" b="1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+mn-ea"/>
              </a:rPr>
              <a:t>DLS140W</a:t>
            </a:r>
            <a:endParaRPr lang="ko-KR" altLang="en-US" sz="2800" b="1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bg1"/>
              </a:solidFill>
              <a:latin typeface="+mn-ea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A706ABDD-5714-A56A-4820-19C5D569E601}"/>
              </a:ext>
            </a:extLst>
          </p:cNvPr>
          <p:cNvSpPr txBox="1"/>
          <p:nvPr/>
        </p:nvSpPr>
        <p:spPr>
          <a:xfrm>
            <a:off x="2273168" y="458688"/>
            <a:ext cx="1883593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ko-KR" b="1" dirty="0" smtClean="0">
                <a:solidFill>
                  <a:schemeClr val="bg1"/>
                </a:solidFill>
              </a:rPr>
              <a:t>CEILNG SPEAKER</a:t>
            </a:r>
            <a:endParaRPr lang="ko-KR" altLang="en-US" b="1" dirty="0">
              <a:solidFill>
                <a:schemeClr val="bg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2CF8D422-53BD-17B9-E06B-14CD1AC3B4AD}"/>
              </a:ext>
            </a:extLst>
          </p:cNvPr>
          <p:cNvSpPr txBox="1"/>
          <p:nvPr/>
        </p:nvSpPr>
        <p:spPr>
          <a:xfrm>
            <a:off x="622723" y="6176352"/>
            <a:ext cx="3800720" cy="156196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marL="185107" indent="-185107">
              <a:buFont typeface="Arial" panose="020B0604020202020204" pitchFamily="34" charset="0"/>
              <a:buChar char="•"/>
              <a:defRPr/>
            </a:pPr>
            <a:r>
              <a:rPr lang="ko-KR" altLang="en-US" sz="1100" dirty="0">
                <a:latin typeface="+mj-ea"/>
              </a:rPr>
              <a:t>정격출력			</a:t>
            </a:r>
            <a:r>
              <a:rPr lang="en-US" altLang="ko-KR" sz="1100" dirty="0" smtClean="0">
                <a:latin typeface="+mj-ea"/>
              </a:rPr>
              <a:t>	: </a:t>
            </a:r>
            <a:r>
              <a:rPr lang="en-US" altLang="ko-KR" sz="1100" dirty="0">
                <a:latin typeface="+mj-ea"/>
              </a:rPr>
              <a:t>80W</a:t>
            </a:r>
          </a:p>
          <a:p>
            <a:pPr marL="185107" indent="-185107">
              <a:buFont typeface="Arial" panose="020B0604020202020204" pitchFamily="34" charset="0"/>
              <a:buChar char="•"/>
              <a:defRPr/>
            </a:pPr>
            <a:r>
              <a:rPr lang="ko-KR" altLang="en-US" sz="1100" dirty="0" err="1">
                <a:latin typeface="+mj-ea"/>
              </a:rPr>
              <a:t>음압</a:t>
            </a:r>
            <a:r>
              <a:rPr lang="en-US" altLang="ko-KR" sz="1100" dirty="0">
                <a:latin typeface="+mj-ea"/>
              </a:rPr>
              <a:t>		</a:t>
            </a:r>
            <a:r>
              <a:rPr lang="en-US" altLang="ko-KR" sz="1100" dirty="0" smtClean="0">
                <a:latin typeface="+mj-ea"/>
              </a:rPr>
              <a:t>	</a:t>
            </a:r>
            <a:r>
              <a:rPr lang="en-US" altLang="ko-KR" sz="1100" dirty="0">
                <a:latin typeface="+mj-ea"/>
              </a:rPr>
              <a:t>	: </a:t>
            </a:r>
            <a:r>
              <a:rPr lang="en-US" altLang="ko-KR" sz="1100" dirty="0" smtClean="0">
                <a:latin typeface="+mj-ea"/>
              </a:rPr>
              <a:t>82</a:t>
            </a:r>
            <a:r>
              <a:rPr lang="en-US" altLang="ko-KR" sz="1100" dirty="0">
                <a:latin typeface="+mj-ea"/>
              </a:rPr>
              <a:t>㏈ (±20)</a:t>
            </a:r>
            <a:endParaRPr lang="en-US" altLang="ko-KR" sz="1100" dirty="0">
              <a:latin typeface="+mj-ea"/>
            </a:endParaRPr>
          </a:p>
          <a:p>
            <a:pPr marL="185107" indent="-185107">
              <a:buFont typeface="Arial" panose="020B0604020202020204" pitchFamily="34" charset="0"/>
              <a:buChar char="•"/>
              <a:defRPr/>
            </a:pPr>
            <a:r>
              <a:rPr lang="ko-KR" altLang="en-US" sz="1100" dirty="0">
                <a:latin typeface="+mj-ea"/>
              </a:rPr>
              <a:t>주파수범위		</a:t>
            </a:r>
            <a:r>
              <a:rPr lang="en-US" altLang="ko-KR" sz="1100" dirty="0" smtClean="0">
                <a:latin typeface="+mj-ea"/>
              </a:rPr>
              <a:t>	</a:t>
            </a:r>
            <a:r>
              <a:rPr lang="ko-KR" altLang="en-US" sz="1100" dirty="0">
                <a:latin typeface="+mj-ea"/>
              </a:rPr>
              <a:t>	</a:t>
            </a:r>
            <a:r>
              <a:rPr lang="en-US" altLang="ko-KR" sz="1100" dirty="0">
                <a:latin typeface="+mj-ea"/>
              </a:rPr>
              <a:t>: 150㎐</a:t>
            </a:r>
            <a:r>
              <a:rPr lang="en-US" altLang="ko-KR" sz="1100" dirty="0" smtClean="0">
                <a:latin typeface="+mj-ea"/>
              </a:rPr>
              <a:t>~12k㎐</a:t>
            </a:r>
            <a:r>
              <a:rPr lang="en-US" altLang="ko-KR" sz="1100" dirty="0" smtClean="0"/>
              <a:t> </a:t>
            </a:r>
            <a:r>
              <a:rPr lang="en-US" altLang="ko-KR" sz="1100" dirty="0"/>
              <a:t>(±20)</a:t>
            </a:r>
            <a:endParaRPr lang="en-US" altLang="ko-KR" sz="1100" dirty="0">
              <a:latin typeface="+mj-ea"/>
            </a:endParaRPr>
          </a:p>
          <a:p>
            <a:pPr marL="185107" indent="-185107">
              <a:buFont typeface="Arial" panose="020B0604020202020204" pitchFamily="34" charset="0"/>
              <a:buChar char="•"/>
              <a:defRPr/>
            </a:pPr>
            <a:r>
              <a:rPr lang="ko-KR" altLang="en-US" sz="1100" dirty="0" err="1">
                <a:latin typeface="+mj-ea"/>
              </a:rPr>
              <a:t>임피던스</a:t>
            </a:r>
            <a:r>
              <a:rPr lang="ko-KR" altLang="en-US" sz="1100" dirty="0">
                <a:latin typeface="+mj-ea"/>
              </a:rPr>
              <a:t>			</a:t>
            </a:r>
            <a:r>
              <a:rPr lang="en-US" altLang="ko-KR" sz="1100" dirty="0" smtClean="0">
                <a:latin typeface="+mj-ea"/>
              </a:rPr>
              <a:t>	: </a:t>
            </a:r>
            <a:r>
              <a:rPr lang="en-US" altLang="ko-KR" sz="1100" dirty="0" smtClean="0">
                <a:latin typeface="+mj-ea"/>
              </a:rPr>
              <a:t>4/250/500Ω</a:t>
            </a:r>
            <a:r>
              <a:rPr lang="en-US" altLang="ko-KR" sz="1100" dirty="0"/>
              <a:t> </a:t>
            </a:r>
            <a:r>
              <a:rPr lang="en-US" altLang="ko-KR" sz="1100" dirty="0"/>
              <a:t>(±20)</a:t>
            </a:r>
            <a:endParaRPr lang="en-US" altLang="ko-KR" sz="1100" dirty="0">
              <a:latin typeface="+mj-ea"/>
            </a:endParaRPr>
          </a:p>
          <a:p>
            <a:pPr marL="185107" indent="-185107">
              <a:buFont typeface="Arial" panose="020B0604020202020204" pitchFamily="34" charset="0"/>
              <a:buChar char="•"/>
              <a:defRPr/>
            </a:pPr>
            <a:r>
              <a:rPr lang="ko-KR" altLang="en-US" sz="1100" dirty="0">
                <a:latin typeface="+mj-ea"/>
              </a:rPr>
              <a:t>외형규격</a:t>
            </a:r>
            <a:r>
              <a:rPr lang="en-US" altLang="ko-KR" sz="1100" dirty="0">
                <a:latin typeface="+mj-ea"/>
              </a:rPr>
              <a:t>(W x H x D)</a:t>
            </a:r>
            <a:r>
              <a:rPr lang="en-US" altLang="ko-KR" sz="1100" dirty="0"/>
              <a:t>mm</a:t>
            </a:r>
            <a:r>
              <a:rPr lang="en-US" altLang="ko-KR" sz="1100" dirty="0">
                <a:latin typeface="+mj-ea"/>
              </a:rPr>
              <a:t>		: 346 x 124 x </a:t>
            </a:r>
            <a:r>
              <a:rPr lang="en-US" altLang="ko-KR" sz="1100" dirty="0" smtClean="0">
                <a:latin typeface="+mj-ea"/>
              </a:rPr>
              <a:t>346</a:t>
            </a:r>
            <a:r>
              <a:rPr lang="en-US" altLang="ko-KR" sz="1100" dirty="0"/>
              <a:t> </a:t>
            </a:r>
            <a:r>
              <a:rPr lang="en-US" altLang="ko-KR" sz="1100" dirty="0"/>
              <a:t>(±20)</a:t>
            </a:r>
            <a:endParaRPr lang="en-US" altLang="ko-KR" sz="1100" dirty="0">
              <a:latin typeface="+mj-ea"/>
            </a:endParaRPr>
          </a:p>
          <a:p>
            <a:pPr marL="185107" indent="-185107">
              <a:buFont typeface="Arial" panose="020B0604020202020204" pitchFamily="34" charset="0"/>
              <a:buChar char="•"/>
              <a:defRPr/>
            </a:pPr>
            <a:r>
              <a:rPr lang="ko-KR" altLang="en-US" sz="1100" dirty="0">
                <a:latin typeface="+mj-ea"/>
              </a:rPr>
              <a:t>무게			</a:t>
            </a:r>
            <a:r>
              <a:rPr lang="en-US" altLang="ko-KR" sz="1100" dirty="0" smtClean="0">
                <a:latin typeface="+mj-ea"/>
              </a:rPr>
              <a:t>	: </a:t>
            </a:r>
            <a:r>
              <a:rPr lang="en-US" altLang="ko-KR" sz="1100" dirty="0">
                <a:latin typeface="+mj-ea"/>
              </a:rPr>
              <a:t>3.5㎏ </a:t>
            </a:r>
            <a:r>
              <a:rPr lang="en-US" altLang="ko-KR" sz="1100" dirty="0">
                <a:latin typeface="+mj-ea"/>
              </a:rPr>
              <a:t>(±20)</a:t>
            </a:r>
            <a:endParaRPr lang="en-US" altLang="ko-KR" sz="1100" dirty="0"/>
          </a:p>
          <a:p>
            <a:pPr marL="185107" indent="-185107">
              <a:buFont typeface="Arial" panose="020B0604020202020204" pitchFamily="34" charset="0"/>
              <a:buChar char="•"/>
              <a:defRPr/>
            </a:pPr>
            <a:r>
              <a:rPr lang="ko-KR" altLang="en-US" sz="1100" dirty="0">
                <a:latin typeface="+mj-ea"/>
              </a:rPr>
              <a:t>종류</a:t>
            </a:r>
            <a:r>
              <a:rPr lang="en-US" altLang="ko-KR" sz="1100" dirty="0">
                <a:latin typeface="+mj-ea"/>
              </a:rPr>
              <a:t>			</a:t>
            </a:r>
            <a:r>
              <a:rPr lang="en-US" altLang="ko-KR" sz="1100" dirty="0" smtClean="0">
                <a:latin typeface="+mj-ea"/>
              </a:rPr>
              <a:t>	: </a:t>
            </a:r>
            <a:r>
              <a:rPr lang="en-US" altLang="ko-KR" sz="1100" dirty="0"/>
              <a:t>PA</a:t>
            </a:r>
            <a:r>
              <a:rPr lang="ko-KR" altLang="en-US" sz="1100" dirty="0" err="1"/>
              <a:t>용스피커</a:t>
            </a:r>
            <a:endParaRPr lang="en-US" altLang="ko-KR" sz="1100" dirty="0"/>
          </a:p>
          <a:p>
            <a:pPr marL="185107" indent="-185107">
              <a:buFont typeface="Arial" panose="020B0604020202020204" pitchFamily="34" charset="0"/>
              <a:buChar char="•"/>
              <a:defRPr/>
            </a:pPr>
            <a:r>
              <a:rPr lang="ko-KR" altLang="en-US" sz="1100" dirty="0">
                <a:latin typeface="+mj-ea"/>
              </a:rPr>
              <a:t>형태</a:t>
            </a:r>
            <a:r>
              <a:rPr lang="en-US" altLang="ko-KR" sz="1100" dirty="0">
                <a:latin typeface="+mj-ea"/>
              </a:rPr>
              <a:t>		</a:t>
            </a:r>
            <a:r>
              <a:rPr lang="en-US" altLang="ko-KR" sz="1100" dirty="0" smtClean="0">
                <a:latin typeface="+mj-ea"/>
              </a:rPr>
              <a:t>	</a:t>
            </a:r>
            <a:r>
              <a:rPr lang="en-US" altLang="ko-KR" sz="1100" dirty="0">
                <a:latin typeface="+mj-ea"/>
              </a:rPr>
              <a:t>	:</a:t>
            </a:r>
            <a:r>
              <a:rPr lang="en-US" altLang="ko-KR" sz="1100" dirty="0"/>
              <a:t> Ceiling</a:t>
            </a:r>
            <a:r>
              <a:rPr lang="ko-KR" altLang="en-US" sz="1100" dirty="0"/>
              <a:t>형</a:t>
            </a:r>
            <a:endParaRPr lang="en-US" altLang="ko-KR" sz="1100" dirty="0">
              <a:latin typeface="+mj-ea"/>
            </a:endParaRPr>
          </a:p>
          <a:p>
            <a:pPr marL="172800" indent="-172800">
              <a:spcBef>
                <a:spcPts val="264"/>
              </a:spcBef>
              <a:buFont typeface="Arial" panose="020B0604020202020204" pitchFamily="34" charset="0"/>
              <a:buChar char="•"/>
              <a:defRPr/>
            </a:pPr>
            <a:r>
              <a:rPr lang="ko-KR" altLang="en-US" sz="1100" dirty="0">
                <a:latin typeface="+mj-ea"/>
              </a:rPr>
              <a:t>색상</a:t>
            </a:r>
            <a:r>
              <a:rPr lang="en-US" altLang="ko-KR" sz="1100" dirty="0">
                <a:latin typeface="+mj-ea"/>
              </a:rPr>
              <a:t>		</a:t>
            </a:r>
            <a:r>
              <a:rPr lang="en-US" altLang="ko-KR" sz="1100" dirty="0" smtClean="0">
                <a:latin typeface="+mj-ea"/>
              </a:rPr>
              <a:t>		</a:t>
            </a:r>
            <a:r>
              <a:rPr lang="en-US" altLang="ko-KR" sz="1100" dirty="0">
                <a:latin typeface="+mj-ea"/>
              </a:rPr>
              <a:t>	: </a:t>
            </a:r>
            <a:r>
              <a:rPr lang="en-US" altLang="ko-KR" sz="1100" dirty="0"/>
              <a:t>WHITE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2CF8D422-53BD-17B9-E06B-14CD1AC3B4AD}"/>
              </a:ext>
            </a:extLst>
          </p:cNvPr>
          <p:cNvSpPr txBox="1"/>
          <p:nvPr/>
        </p:nvSpPr>
        <p:spPr>
          <a:xfrm>
            <a:off x="596900" y="3913798"/>
            <a:ext cx="2947602" cy="792525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marL="172800" indent="-172800">
              <a:spcBef>
                <a:spcPts val="264"/>
              </a:spcBef>
              <a:buFont typeface="Arial" panose="020B0604020202020204" pitchFamily="34" charset="0"/>
              <a:buChar char="•"/>
              <a:defRPr/>
            </a:pPr>
            <a:r>
              <a:rPr lang="ko-KR" altLang="en-US" sz="1100" dirty="0">
                <a:latin typeface="+mj-ea"/>
              </a:rPr>
              <a:t>실내 </a:t>
            </a:r>
            <a:r>
              <a:rPr lang="ko-KR" altLang="en-US" sz="1100" dirty="0" err="1">
                <a:latin typeface="+mj-ea"/>
              </a:rPr>
              <a:t>천정형</a:t>
            </a:r>
            <a:r>
              <a:rPr lang="ko-KR" altLang="en-US" sz="1100" dirty="0">
                <a:latin typeface="+mj-ea"/>
              </a:rPr>
              <a:t> </a:t>
            </a:r>
            <a:r>
              <a:rPr lang="ko-KR" altLang="en-US" sz="1100" dirty="0" err="1">
                <a:latin typeface="+mj-ea"/>
              </a:rPr>
              <a:t>컬럼</a:t>
            </a:r>
            <a:r>
              <a:rPr lang="ko-KR" altLang="en-US" sz="1100" dirty="0">
                <a:latin typeface="+mj-ea"/>
              </a:rPr>
              <a:t> 스피커</a:t>
            </a:r>
            <a:endParaRPr lang="en-US" altLang="ko-KR" sz="1100" dirty="0">
              <a:latin typeface="+mj-ea"/>
            </a:endParaRPr>
          </a:p>
          <a:p>
            <a:pPr marL="172800" indent="-172800">
              <a:spcBef>
                <a:spcPts val="264"/>
              </a:spcBef>
              <a:buFont typeface="Arial" panose="020B0604020202020204" pitchFamily="34" charset="0"/>
              <a:buChar char="•"/>
              <a:defRPr/>
            </a:pPr>
            <a:r>
              <a:rPr lang="ko-KR" altLang="en-US" sz="1100" dirty="0">
                <a:latin typeface="+mj-ea"/>
              </a:rPr>
              <a:t>개별 </a:t>
            </a:r>
            <a:r>
              <a:rPr lang="en-US" altLang="ko-KR" sz="1100" dirty="0">
                <a:latin typeface="+mj-ea"/>
              </a:rPr>
              <a:t>4</a:t>
            </a:r>
            <a:r>
              <a:rPr lang="ko-KR" altLang="en-US" sz="1100" dirty="0">
                <a:latin typeface="+mj-ea"/>
              </a:rPr>
              <a:t>각 방사 드라이버를 통한 균일한 청음</a:t>
            </a:r>
            <a:endParaRPr lang="en-US" altLang="ko-KR" sz="1100" dirty="0">
              <a:latin typeface="+mj-ea"/>
            </a:endParaRPr>
          </a:p>
          <a:p>
            <a:pPr marL="172800" indent="-172800">
              <a:spcBef>
                <a:spcPts val="264"/>
              </a:spcBef>
              <a:buFont typeface="Arial" panose="020B0604020202020204" pitchFamily="34" charset="0"/>
              <a:buChar char="•"/>
              <a:defRPr/>
            </a:pPr>
            <a:r>
              <a:rPr lang="ko-KR" altLang="en-US" sz="1100" dirty="0" err="1">
                <a:latin typeface="+mj-ea"/>
              </a:rPr>
              <a:t>반사음이</a:t>
            </a:r>
            <a:r>
              <a:rPr lang="ko-KR" altLang="en-US" sz="1100" dirty="0">
                <a:latin typeface="+mj-ea"/>
              </a:rPr>
              <a:t> 없이 소리 전달</a:t>
            </a:r>
            <a:endParaRPr lang="en-US" altLang="ko-KR" sz="1100" dirty="0">
              <a:latin typeface="+mj-ea"/>
            </a:endParaRPr>
          </a:p>
          <a:p>
            <a:pPr marL="172800" indent="-172800">
              <a:spcBef>
                <a:spcPts val="264"/>
              </a:spcBef>
              <a:buFont typeface="Arial" panose="020B0604020202020204" pitchFamily="34" charset="0"/>
              <a:buChar char="•"/>
              <a:defRPr/>
            </a:pPr>
            <a:r>
              <a:rPr lang="ko-KR" altLang="en-US" sz="1100" dirty="0">
                <a:latin typeface="+mj-ea"/>
              </a:rPr>
              <a:t>천정의 높이에 따라 송출 청음 지역 넓어짐</a:t>
            </a:r>
          </a:p>
        </p:txBody>
      </p:sp>
      <p:pic>
        <p:nvPicPr>
          <p:cNvPr id="9" name="내용 개체 틀 6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9293" b="19335"/>
          <a:stretch/>
        </p:blipFill>
        <p:spPr>
          <a:xfrm>
            <a:off x="1884762" y="1308100"/>
            <a:ext cx="3319480" cy="20372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3387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xmlns="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94</TotalTime>
  <Words>27</Words>
  <Application>Microsoft Office PowerPoint</Application>
  <PresentationFormat>A4 용지(210x297mm)</PresentationFormat>
  <Paragraphs>15</Paragraphs>
  <Slides>1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2" baseType="lpstr">
      <vt:lpstr>Office 테마</vt:lpstr>
      <vt:lpstr>PowerPoint 프레젠테이션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Lahyun Moon</dc:creator>
  <cp:lastModifiedBy>Kevicsupport</cp:lastModifiedBy>
  <cp:revision>33</cp:revision>
  <dcterms:created xsi:type="dcterms:W3CDTF">2025-08-29T06:58:03Z</dcterms:created>
  <dcterms:modified xsi:type="dcterms:W3CDTF">2026-01-05T08:02:27Z</dcterms:modified>
</cp:coreProperties>
</file>